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0" r:id="rId3"/>
    <p:sldId id="334" r:id="rId4"/>
    <p:sldId id="335" r:id="rId5"/>
    <p:sldId id="341" r:id="rId6"/>
    <p:sldId id="336" r:id="rId7"/>
    <p:sldId id="338" r:id="rId8"/>
    <p:sldId id="339" r:id="rId9"/>
    <p:sldId id="340" r:id="rId10"/>
    <p:sldId id="344" r:id="rId11"/>
    <p:sldId id="337" r:id="rId12"/>
    <p:sldId id="345" r:id="rId13"/>
    <p:sldId id="343" r:id="rId14"/>
    <p:sldId id="348" r:id="rId15"/>
    <p:sldId id="349" r:id="rId16"/>
    <p:sldId id="347" r:id="rId17"/>
    <p:sldId id="351" r:id="rId18"/>
    <p:sldId id="354" r:id="rId19"/>
    <p:sldId id="352" r:id="rId20"/>
    <p:sldId id="33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4520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AC1"/>
    <a:srgbClr val="EFF0E8"/>
    <a:srgbClr val="ACB6BB"/>
    <a:srgbClr val="DF7C2A"/>
    <a:srgbClr val="993F16"/>
    <a:srgbClr val="FFD2AE"/>
    <a:srgbClr val="FFF7F4"/>
    <a:srgbClr val="6C1D10"/>
    <a:srgbClr val="AAB500"/>
    <a:srgbClr val="466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52"/>
    <p:restoredTop sz="86434"/>
  </p:normalViewPr>
  <p:slideViewPr>
    <p:cSldViewPr snapToObjects="1" showGuides="1">
      <p:cViewPr varScale="1">
        <p:scale>
          <a:sx n="127" d="100"/>
          <a:sy n="127" d="100"/>
        </p:scale>
        <p:origin x="208" y="272"/>
      </p:cViewPr>
      <p:guideLst>
        <p:guide orient="horz" pos="1616"/>
        <p:guide pos="574"/>
        <p:guide pos="4520"/>
        <p:guide orient="horz" pos="13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D610C-301B-174B-976C-D9F554C02667}" type="datetimeFigureOut">
              <a:rPr lang="de-DE" smtClean="0"/>
              <a:t>24.04.18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2B888-B6C9-6F47-8357-284E1083D8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4788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6C4C0-9566-2942-BB56-6C189981733D}" type="datetimeFigureOut">
              <a:rPr lang="de-DE" smtClean="0"/>
              <a:t>24.04.18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37890-4AB4-3C4A-8433-76931FED87D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20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148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912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703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7653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02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008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28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412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295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3647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8169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81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5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BFAAE4-1519-D548-847A-7D348080AC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11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6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92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1680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648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37890-4AB4-3C4A-8433-76931FED87D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51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4960137"/>
            <a:ext cx="7943057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5000" spc="20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60296" y="4960137"/>
            <a:ext cx="3050704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544272" y="5157192"/>
            <a:ext cx="0" cy="914400"/>
          </a:xfrm>
          <a:prstGeom prst="line">
            <a:avLst/>
          </a:prstGeom>
          <a:ln w="19050">
            <a:solidFill>
              <a:srgbClr val="DF7B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ung 11"/>
          <p:cNvGrpSpPr/>
          <p:nvPr userDrawn="1"/>
        </p:nvGrpSpPr>
        <p:grpSpPr>
          <a:xfrm>
            <a:off x="0" y="-13307"/>
            <a:ext cx="12192000" cy="4600733"/>
            <a:chOff x="0" y="-13307"/>
            <a:chExt cx="12192000" cy="4600733"/>
          </a:xfrm>
        </p:grpSpPr>
        <p:pic>
          <p:nvPicPr>
            <p:cNvPr id="6" name="Bild 5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3307"/>
              <a:ext cx="12192000" cy="4600733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940000" flipH="1">
              <a:off x="6119751" y="946911"/>
              <a:ext cx="48341" cy="236028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940000" flipH="1">
              <a:off x="6080021" y="919268"/>
              <a:ext cx="45719" cy="223225"/>
            </a:xfrm>
            <a:prstGeom prst="rect">
              <a:avLst/>
            </a:prstGeom>
          </p:spPr>
        </p:pic>
        <p:pic>
          <p:nvPicPr>
            <p:cNvPr id="5" name="Bild 4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5535054">
              <a:off x="6006917" y="969630"/>
              <a:ext cx="187460" cy="93991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940000">
              <a:off x="6040318" y="906901"/>
              <a:ext cx="45719" cy="59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0341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4AD6-571D-904F-9DED-40AEF7315EF9}" type="datetime3">
              <a:rPr lang="de-DE" smtClean="0"/>
              <a:t>24/04/2018</a:t>
            </a:fld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51251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93C8-B657-3449-8AB3-D1272D453A83}" type="datetime3">
              <a:rPr lang="de-DE" smtClean="0"/>
              <a:t>24/04/2018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640877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24" y="6309320"/>
            <a:ext cx="2003284" cy="352578"/>
          </a:xfrm>
          <a:prstGeom prst="rect">
            <a:avLst/>
          </a:prstGeom>
        </p:spPr>
      </p:pic>
      <p:sp>
        <p:nvSpPr>
          <p:cNvPr id="11" name="Rechteck 10"/>
          <p:cNvSpPr/>
          <p:nvPr userDrawn="1"/>
        </p:nvSpPr>
        <p:spPr>
          <a:xfrm rot="5400000">
            <a:off x="2786112" y="-627112"/>
            <a:ext cx="2540000" cy="8112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0"/>
          <p:cNvSpPr>
            <a:spLocks noGrp="1"/>
          </p:cNvSpPr>
          <p:nvPr>
            <p:ph type="title" hasCustomPrompt="1"/>
          </p:nvPr>
        </p:nvSpPr>
        <p:spPr>
          <a:xfrm>
            <a:off x="0" y="2159000"/>
            <a:ext cx="8112224" cy="25400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rmAutofit/>
          </a:bodyPr>
          <a:lstStyle>
            <a:lvl1pPr marL="0" indent="184150">
              <a:tabLst/>
              <a:defRPr sz="5400" b="1" i="0" baseline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r>
              <a:rPr lang="de-DE" dirty="0"/>
              <a:t>Zwischenfolie – Titel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  <a14:imgEffect>
                      <a14:brightnessContrast bright="14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1590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6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2064" y="4630256"/>
            <a:ext cx="5328592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5000" spc="20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grpSp>
        <p:nvGrpSpPr>
          <p:cNvPr id="6" name="Gruppierung 5"/>
          <p:cNvGrpSpPr/>
          <p:nvPr userDrawn="1"/>
        </p:nvGrpSpPr>
        <p:grpSpPr>
          <a:xfrm>
            <a:off x="0" y="-13307"/>
            <a:ext cx="12192000" cy="4600733"/>
            <a:chOff x="0" y="-13307"/>
            <a:chExt cx="12192000" cy="4600733"/>
          </a:xfrm>
        </p:grpSpPr>
        <p:pic>
          <p:nvPicPr>
            <p:cNvPr id="7" name="Bild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3307"/>
              <a:ext cx="12192000" cy="4600733"/>
            </a:xfrm>
            <a:prstGeom prst="rect">
              <a:avLst/>
            </a:prstGeom>
          </p:spPr>
        </p:pic>
        <p:pic>
          <p:nvPicPr>
            <p:cNvPr id="8" name="Bild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940000" flipH="1">
              <a:off x="6119751" y="946911"/>
              <a:ext cx="48341" cy="236028"/>
            </a:xfrm>
            <a:prstGeom prst="rect">
              <a:avLst/>
            </a:prstGeom>
          </p:spPr>
        </p:pic>
        <p:pic>
          <p:nvPicPr>
            <p:cNvPr id="9" name="Bild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940000" flipH="1">
              <a:off x="6080021" y="919268"/>
              <a:ext cx="45719" cy="223225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5535054">
              <a:off x="6006917" y="969630"/>
              <a:ext cx="187460" cy="93991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940000">
              <a:off x="6040318" y="906901"/>
              <a:ext cx="45719" cy="59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911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908" userDrawn="1">
          <p15:clr>
            <a:srgbClr val="FBAE40"/>
          </p15:clr>
        </p15:guide>
        <p15:guide id="2" pos="3840">
          <p15:clr>
            <a:srgbClr val="FBAE40"/>
          </p15:clr>
        </p15:guide>
        <p15:guide id="3" pos="538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B512-0F62-7344-AC46-B779A893D9D6}" type="datetime3">
              <a:rPr lang="de-DE" smtClean="0"/>
              <a:t>24/04/2018</a:t>
            </a:fld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 rotWithShape="1"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8000"/>
                    </a14:imgEffect>
                  </a14:imgLayer>
                </a14:imgProps>
              </a:ext>
            </a:extLst>
          </a:blip>
          <a:srcRect t="1" b="33386"/>
          <a:stretch/>
        </p:blipFill>
        <p:spPr>
          <a:xfrm>
            <a:off x="9974860" y="6496481"/>
            <a:ext cx="694384" cy="92511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>
            <a:off x="9745117" y="6415938"/>
            <a:ext cx="2103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b="0" i="0">
                <a:solidFill>
                  <a:srgbClr val="B1BAC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67328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DF7B2A"/>
              </a:buClr>
              <a:buFont typeface="Arial" charset="0"/>
              <a:buChar char="•"/>
              <a:defRPr b="0" i="0"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800100" indent="-342900">
              <a:buClr>
                <a:srgbClr val="DF7B2A"/>
              </a:buClr>
              <a:buFont typeface="Courier New" charset="0"/>
              <a:buChar char="o"/>
              <a:defRPr b="0" i="0"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 marL="1257300" indent="-342900">
              <a:buClr>
                <a:srgbClr val="DF7B2A"/>
              </a:buClr>
              <a:buFont typeface="Wingdings" charset="2"/>
              <a:buChar char="§"/>
              <a:defRPr b="0" i="0"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 marL="1657350" indent="-285750">
              <a:buClr>
                <a:srgbClr val="DF7B2A"/>
              </a:buClr>
              <a:buFont typeface="Symbol" charset="2"/>
              <a:buChar char="-"/>
              <a:defRPr b="0" i="0"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 marL="2114550" indent="-285750">
              <a:buClr>
                <a:srgbClr val="DF7B2A"/>
              </a:buClr>
              <a:buFont typeface="Symbol" charset="2"/>
              <a:buChar char="-"/>
              <a:defRPr b="0" i="0">
                <a:latin typeface="Source Sans Pro Light" charset="0"/>
                <a:ea typeface="Source Sans Pro Light" charset="0"/>
                <a:cs typeface="Source Sans Pro Light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A881-95B3-ED4D-AC80-EE004A14AF14}" type="datetime3">
              <a:rPr lang="de-DE" smtClean="0"/>
              <a:t>24/04/2018</a:t>
            </a:fld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54602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rgbClr val="DF7B2A"/>
              </a:buClr>
              <a:defRPr/>
            </a:lvl1pPr>
            <a:lvl2pPr>
              <a:buClr>
                <a:srgbClr val="DF7B2A"/>
              </a:buClr>
              <a:defRPr/>
            </a:lvl2pPr>
            <a:lvl3pPr>
              <a:buClr>
                <a:srgbClr val="DF7B2A"/>
              </a:buClr>
              <a:defRPr/>
            </a:lvl3pPr>
            <a:lvl4pPr>
              <a:buClr>
                <a:srgbClr val="DF7B2A"/>
              </a:buClr>
              <a:defRPr/>
            </a:lvl4pPr>
            <a:lvl5pPr>
              <a:buClr>
                <a:srgbClr val="DF7B2A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FBF81-3C4D-564C-8495-9FB47673FEA7}" type="datetime3">
              <a:rPr lang="de-DE" smtClean="0"/>
              <a:t>24/04/2018</a:t>
            </a:fld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95656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621F2-B5F4-B242-9963-3262F80154C0}" type="datetime3">
              <a:rPr lang="de-DE" smtClean="0"/>
              <a:t>24/04/2018</a:t>
            </a:fld>
            <a:endParaRPr lang="de-DE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74320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3151-2CBA-1E4B-908B-F67410A86F7F}" type="datetime3">
              <a:rPr lang="de-DE" smtClean="0"/>
              <a:t>24/04/2018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584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7D211-D006-1B48-B181-97933D8D8DFF}" type="datetime3">
              <a:rPr lang="de-DE" smtClean="0"/>
              <a:t>24/04/2018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  <p:sp>
        <p:nvSpPr>
          <p:cNvPr id="10" name="Rechteck 9"/>
          <p:cNvSpPr/>
          <p:nvPr userDrawn="1"/>
        </p:nvSpPr>
        <p:spPr>
          <a:xfrm>
            <a:off x="9745117" y="6415938"/>
            <a:ext cx="2103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b="0" i="0">
                <a:solidFill>
                  <a:srgbClr val="B1BAC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|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8000"/>
                    </a14:imgEffect>
                  </a14:imgLayer>
                </a14:imgProps>
              </a:ext>
            </a:extLst>
          </a:blip>
          <a:srcRect t="1" b="33386"/>
          <a:stretch/>
        </p:blipFill>
        <p:spPr>
          <a:xfrm>
            <a:off x="9974860" y="6496481"/>
            <a:ext cx="694384" cy="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9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1844824"/>
            <a:ext cx="3932237" cy="40241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1DC0A-705D-054A-8653-6D1BA809A133}" type="datetime3">
              <a:rPr lang="de-DE" smtClean="0"/>
              <a:t>24/04/2018</a:t>
            </a:fld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5254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1844824"/>
            <a:ext cx="3932237" cy="40241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08A6-F987-0643-80D1-11B2D08E3FEA}" type="datetime3">
              <a:rPr lang="de-DE" smtClean="0"/>
              <a:t>24/04/2018</a:t>
            </a:fld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78259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BBB400EB-2096-2541-AC21-2F465B61A114}" type="datetime3">
              <a:rPr lang="de-DE" smtClean="0"/>
              <a:t>24/04/2018</a:t>
            </a:fld>
            <a:endParaRPr lang="de-DE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62000" y="548680"/>
            <a:ext cx="0" cy="914400"/>
          </a:xfrm>
          <a:prstGeom prst="line">
            <a:avLst/>
          </a:prstGeom>
          <a:ln w="19050">
            <a:solidFill>
              <a:srgbClr val="DF7B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20536" y="6356350"/>
            <a:ext cx="43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800" b="0" i="0" smtClean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fld id="{6165CF82-1D9A-C74C-9D0F-DA86FA043E40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977808" y="6356350"/>
            <a:ext cx="30147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de-DE"/>
              <a:t>Vertraulich  </a:t>
            </a:r>
            <a:endParaRPr lang="de-DE" sz="900"/>
          </a:p>
        </p:txBody>
      </p:sp>
      <p:sp>
        <p:nvSpPr>
          <p:cNvPr id="16" name="Rechteck 15"/>
          <p:cNvSpPr/>
          <p:nvPr userDrawn="1"/>
        </p:nvSpPr>
        <p:spPr>
          <a:xfrm>
            <a:off x="9745117" y="6415938"/>
            <a:ext cx="2103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b="0" i="0">
                <a:solidFill>
                  <a:srgbClr val="B1BAC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|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 rotWithShape="1">
          <a:blip r:embed="rId15">
            <a:alphaModFix amt="47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118000"/>
                    </a14:imgEffect>
                  </a14:imgLayer>
                </a14:imgProps>
              </a:ext>
            </a:extLst>
          </a:blip>
          <a:srcRect t="1" b="33386"/>
          <a:stretch/>
        </p:blipFill>
        <p:spPr>
          <a:xfrm>
            <a:off x="9974860" y="6496481"/>
            <a:ext cx="694384" cy="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2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65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DF7B2A"/>
        </a:buClr>
        <a:buFont typeface="Arial" charset="0"/>
        <a:buChar char="•"/>
        <a:defRPr sz="24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F7B2A"/>
        </a:buClr>
        <a:buFont typeface="Courier New" charset="0"/>
        <a:buChar char="o"/>
        <a:defRPr sz="20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F7B2A"/>
        </a:buClr>
        <a:buFont typeface="Wingdings" charset="2"/>
        <a:buChar char="§"/>
        <a:defRPr sz="18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F7B2A"/>
        </a:buClr>
        <a:buFont typeface="Symbol" charset="2"/>
        <a:buChar char="-"/>
        <a:defRPr sz="16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F7B2A"/>
        </a:buClr>
        <a:buFont typeface="Symbol" charset="2"/>
        <a:buChar char="-"/>
        <a:defRPr sz="16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343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ithballdotnet/objectsyn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avis-ci.org/keithballdotnet/objectsync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dolatre@brabbler.a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hyperlink" Target="https://www.brabbler.a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Brabbler</a:t>
            </a:r>
            <a:r>
              <a:rPr lang="de-DE"/>
              <a:t> AG</a:t>
            </a:r>
          </a:p>
        </p:txBody>
      </p:sp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err="1"/>
              <a:t>Microservices</a:t>
            </a:r>
            <a:r>
              <a:rPr lang="de-DE"/>
              <a:t> </a:t>
            </a:r>
            <a:r>
              <a:rPr lang="mr-IN"/>
              <a:t>–</a:t>
            </a:r>
            <a:r>
              <a:rPr lang="de-DE"/>
              <a:t> TUM Course</a:t>
            </a:r>
          </a:p>
          <a:p>
            <a:r>
              <a:rPr lang="de-DE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141605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 / CD @ </a:t>
            </a:r>
            <a:r>
              <a:rPr lang="de-DE" dirty="0" err="1"/>
              <a:t>Brabbler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10</a:t>
            </a:fld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7" y="1932064"/>
            <a:ext cx="11210390" cy="30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4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 / CD @ </a:t>
            </a:r>
            <a:r>
              <a:rPr lang="de-DE" dirty="0" err="1"/>
              <a:t>Brabbler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11</a:t>
            </a:fld>
            <a:endParaRPr lang="tr-T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72" y="1423779"/>
            <a:ext cx="7824564" cy="49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 / CD @ </a:t>
            </a:r>
            <a:r>
              <a:rPr lang="de-DE" dirty="0" err="1"/>
              <a:t>Brabbler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12</a:t>
            </a:fld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86" y="1653140"/>
            <a:ext cx="3272935" cy="45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2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 / CD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hlinkClick r:id="rId3"/>
              </a:rPr>
              <a:t>https://github.com/keithballdotnet/objectsync</a:t>
            </a: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Free </a:t>
            </a:r>
            <a:r>
              <a:rPr lang="de-DE" dirty="0" err="1"/>
              <a:t>for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!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hlinkClick r:id="rId4"/>
              </a:rPr>
              <a:t>https://travis-ci.org/keithballdotnet/objectsync</a:t>
            </a: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5539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 (</a:t>
            </a:r>
            <a:r>
              <a:rPr lang="de-DE" dirty="0" err="1"/>
              <a:t>part</a:t>
            </a:r>
            <a:r>
              <a:rPr lang="de-DE" dirty="0"/>
              <a:t> I) </a:t>
            </a:r>
            <a:r>
              <a:rPr lang="mr-IN" dirty="0"/>
              <a:t>–</a:t>
            </a:r>
            <a:r>
              <a:rPr lang="de-DE" dirty="0"/>
              <a:t> Create a </a:t>
            </a:r>
            <a:r>
              <a:rPr lang="de-DE" dirty="0" err="1"/>
              <a:t>service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Create a </a:t>
            </a:r>
            <a:r>
              <a:rPr lang="de-DE" dirty="0" err="1"/>
              <a:t>basic</a:t>
            </a:r>
            <a:r>
              <a:rPr lang="de-DE" dirty="0"/>
              <a:t> web </a:t>
            </a:r>
            <a:r>
              <a:rPr lang="de-DE" dirty="0" err="1"/>
              <a:t>service</a:t>
            </a:r>
            <a:r>
              <a:rPr lang="de-DE" dirty="0"/>
              <a:t> in </a:t>
            </a:r>
            <a:r>
              <a:rPr lang="de-DE" dirty="0" err="1"/>
              <a:t>go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53469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 (</a:t>
            </a:r>
            <a:r>
              <a:rPr lang="de-DE" dirty="0" err="1"/>
              <a:t>part</a:t>
            </a:r>
            <a:r>
              <a:rPr lang="de-DE" dirty="0"/>
              <a:t> II)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/>
              <a:t>Dockerize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Run </a:t>
            </a:r>
            <a:r>
              <a:rPr lang="de-DE" dirty="0" err="1"/>
              <a:t>it</a:t>
            </a:r>
            <a:r>
              <a:rPr lang="de-DE" dirty="0"/>
              <a:t> via </a:t>
            </a:r>
            <a:r>
              <a:rPr lang="de-DE" dirty="0" err="1"/>
              <a:t>docker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Kill </a:t>
            </a:r>
            <a:r>
              <a:rPr lang="de-DE" dirty="0" err="1"/>
              <a:t>it</a:t>
            </a:r>
            <a:r>
              <a:rPr lang="de-DE" dirty="0"/>
              <a:t> via </a:t>
            </a:r>
            <a:r>
              <a:rPr lang="de-DE" dirty="0" err="1"/>
              <a:t>docker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910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 (</a:t>
            </a:r>
            <a:r>
              <a:rPr lang="de-DE" dirty="0" err="1"/>
              <a:t>part</a:t>
            </a:r>
            <a:r>
              <a:rPr lang="de-DE" dirty="0"/>
              <a:t> III) - </a:t>
            </a:r>
            <a:r>
              <a:rPr lang="de-DE" dirty="0" err="1"/>
              <a:t>Minikube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Start </a:t>
            </a:r>
            <a:r>
              <a:rPr lang="de-DE" dirty="0" err="1"/>
              <a:t>minikube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Check out </a:t>
            </a:r>
            <a:r>
              <a:rPr lang="de-DE" dirty="0" err="1"/>
              <a:t>node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Check out </a:t>
            </a:r>
            <a:r>
              <a:rPr lang="de-DE" dirty="0" err="1"/>
              <a:t>pods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Check out </a:t>
            </a:r>
            <a:r>
              <a:rPr lang="de-DE" dirty="0" err="1"/>
              <a:t>kubectl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620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 (</a:t>
            </a:r>
            <a:r>
              <a:rPr lang="de-DE" dirty="0" err="1"/>
              <a:t>part</a:t>
            </a:r>
            <a:r>
              <a:rPr lang="de-DE" dirty="0"/>
              <a:t> IV) </a:t>
            </a:r>
            <a:r>
              <a:rPr lang="mr-IN" dirty="0"/>
              <a:t>–</a:t>
            </a:r>
            <a:r>
              <a:rPr lang="de-DE" dirty="0"/>
              <a:t> Create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Create a </a:t>
            </a:r>
            <a:r>
              <a:rPr lang="de-DE" dirty="0" err="1"/>
              <a:t>hello.yaml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Deploy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deployed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Test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8267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 (</a:t>
            </a:r>
            <a:r>
              <a:rPr lang="de-DE" dirty="0" err="1"/>
              <a:t>part</a:t>
            </a:r>
            <a:r>
              <a:rPr lang="de-DE" dirty="0"/>
              <a:t> V) </a:t>
            </a:r>
            <a:r>
              <a:rPr lang="mr-IN" dirty="0"/>
              <a:t>–</a:t>
            </a:r>
            <a:r>
              <a:rPr lang="de-DE" dirty="0"/>
              <a:t> Play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Delete a </a:t>
            </a:r>
            <a:r>
              <a:rPr lang="de-DE" dirty="0" err="1"/>
              <a:t>pod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logs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pods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pods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3596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 (</a:t>
            </a:r>
            <a:r>
              <a:rPr lang="de-DE" dirty="0" err="1"/>
              <a:t>part</a:t>
            </a:r>
            <a:r>
              <a:rPr lang="de-DE" dirty="0"/>
              <a:t> VI) </a:t>
            </a:r>
            <a:r>
              <a:rPr lang="mr-IN" dirty="0"/>
              <a:t>–</a:t>
            </a:r>
            <a:r>
              <a:rPr lang="de-DE" dirty="0"/>
              <a:t> 2 </a:t>
            </a:r>
            <a:r>
              <a:rPr lang="de-DE" dirty="0" err="1"/>
              <a:t>services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Woooo</a:t>
            </a:r>
            <a:r>
              <a:rPr lang="de-DE" dirty="0"/>
              <a:t> </a:t>
            </a:r>
            <a:r>
              <a:rPr lang="de-DE" dirty="0" err="1"/>
              <a:t>fun</a:t>
            </a:r>
            <a:r>
              <a:rPr lang="de-DE" dirty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19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3615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Who am I?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Enterprise </a:t>
            </a:r>
            <a:r>
              <a:rPr lang="de-DE" err="1"/>
              <a:t>Architect</a:t>
            </a:r>
            <a:r>
              <a:rPr lang="de-DE"/>
              <a:t> / </a:t>
            </a:r>
            <a:r>
              <a:rPr lang="de-DE" err="1"/>
              <a:t>Director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Software Engineering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Twitter: @</a:t>
            </a:r>
            <a:r>
              <a:rPr lang="de-DE" err="1"/>
              <a:t>keithballdotnet</a:t>
            </a: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Email: </a:t>
            </a:r>
            <a:r>
              <a:rPr lang="de-DE">
                <a:hlinkClick r:id="rId3"/>
              </a:rPr>
              <a:t>kball@brabbler.ag</a:t>
            </a: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linkClick r:id="rId4"/>
              </a:rPr>
              <a:t>https://www.brabbler.ag</a:t>
            </a: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Vertraulich  </a:t>
            </a:r>
            <a:endParaRPr lang="de-DE" sz="90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2</a:t>
            </a:fld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973420"/>
            <a:ext cx="1373595" cy="13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276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Product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D11C-4B55-C741-BE8E-6C569B71869E}" type="datetime3">
              <a:rPr lang="de-DE" smtClean="0"/>
              <a:t>24/04/2018</a:t>
            </a:fld>
            <a:endParaRPr lang="en-US"/>
          </a:p>
        </p:txBody>
      </p:sp>
      <p:grpSp>
        <p:nvGrpSpPr>
          <p:cNvPr id="9" name="Gruppierung 8"/>
          <p:cNvGrpSpPr/>
          <p:nvPr/>
        </p:nvGrpSpPr>
        <p:grpSpPr>
          <a:xfrm>
            <a:off x="5010289" y="3037707"/>
            <a:ext cx="2140274" cy="1701599"/>
            <a:chOff x="5025863" y="2883364"/>
            <a:chExt cx="2140274" cy="1953002"/>
          </a:xfrm>
        </p:grpSpPr>
        <p:sp>
          <p:nvSpPr>
            <p:cNvPr id="4" name="Rechteck 3"/>
            <p:cNvSpPr/>
            <p:nvPr/>
          </p:nvSpPr>
          <p:spPr>
            <a:xfrm>
              <a:off x="5025863" y="3429000"/>
              <a:ext cx="2140274" cy="1407366"/>
            </a:xfrm>
            <a:prstGeom prst="rect">
              <a:avLst/>
            </a:prstGeom>
            <a:noFill/>
            <a:ln>
              <a:solidFill>
                <a:srgbClr val="214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My communication unified. </a:t>
              </a:r>
              <a:b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</a:b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E-mail and chats – all in one interface. The same on all devices and 100% confidential.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025863" y="2883364"/>
              <a:ext cx="2140274" cy="545636"/>
            </a:xfrm>
            <a:prstGeom prst="rect">
              <a:avLst/>
            </a:prstGeom>
            <a:solidFill>
              <a:srgbClr val="46606D"/>
            </a:solidFill>
            <a:ln>
              <a:solidFill>
                <a:srgbClr val="21405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Integrated </a:t>
              </a:r>
              <a:b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</a:br>
              <a: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Messaging</a:t>
              </a:r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233626" y="3037707"/>
            <a:ext cx="2140274" cy="1701599"/>
            <a:chOff x="5025863" y="2883364"/>
            <a:chExt cx="2140274" cy="1953002"/>
          </a:xfrm>
        </p:grpSpPr>
        <p:sp>
          <p:nvSpPr>
            <p:cNvPr id="23" name="Rechteck 22"/>
            <p:cNvSpPr/>
            <p:nvPr/>
          </p:nvSpPr>
          <p:spPr>
            <a:xfrm>
              <a:off x="5025863" y="3429000"/>
              <a:ext cx="2140274" cy="1407366"/>
            </a:xfrm>
            <a:prstGeom prst="rect">
              <a:avLst/>
            </a:prstGeom>
            <a:noFill/>
            <a:ln>
              <a:solidFill>
                <a:srgbClr val="214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4763" marR="0" lvl="0" indent="-4763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defRPr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My personal address book. All data about my contacts, also confidential information, safely stored and synced across devices. 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025863" y="2883364"/>
              <a:ext cx="2140274" cy="545636"/>
            </a:xfrm>
            <a:prstGeom prst="rect">
              <a:avLst/>
            </a:prstGeom>
            <a:solidFill>
              <a:srgbClr val="46606D"/>
            </a:solidFill>
            <a:ln>
              <a:solidFill>
                <a:srgbClr val="21405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Address Book</a:t>
              </a:r>
            </a:p>
          </p:txBody>
        </p:sp>
      </p:grpSp>
      <p:grpSp>
        <p:nvGrpSpPr>
          <p:cNvPr id="25" name="Gruppierung 24"/>
          <p:cNvGrpSpPr/>
          <p:nvPr/>
        </p:nvGrpSpPr>
        <p:grpSpPr>
          <a:xfrm>
            <a:off x="9791421" y="3037707"/>
            <a:ext cx="2140274" cy="1701599"/>
            <a:chOff x="5025863" y="2883364"/>
            <a:chExt cx="2140274" cy="1802608"/>
          </a:xfrm>
        </p:grpSpPr>
        <p:sp>
          <p:nvSpPr>
            <p:cNvPr id="26" name="Rechteck 25"/>
            <p:cNvSpPr/>
            <p:nvPr/>
          </p:nvSpPr>
          <p:spPr>
            <a:xfrm>
              <a:off x="5025863" y="3386982"/>
              <a:ext cx="2140274" cy="1298990"/>
            </a:xfrm>
            <a:prstGeom prst="rect">
              <a:avLst/>
            </a:prstGeom>
            <a:noFill/>
            <a:ln>
              <a:solidFill>
                <a:srgbClr val="214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My passwords, PINs, credit cards, and other credentials securely encrypted. Always at hand on all my devices. Just for me.</a:t>
              </a:r>
            </a:p>
            <a:p>
              <a:endPara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025863" y="2883364"/>
              <a:ext cx="2140274" cy="503618"/>
            </a:xfrm>
            <a:prstGeom prst="rect">
              <a:avLst/>
            </a:prstGeom>
            <a:solidFill>
              <a:srgbClr val="46606D"/>
            </a:solidFill>
            <a:ln>
              <a:solidFill>
                <a:srgbClr val="21405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Password </a:t>
              </a:r>
              <a:b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</a:br>
              <a: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Manager</a:t>
              </a:r>
            </a:p>
          </p:txBody>
        </p:sp>
      </p:grpSp>
      <p:grpSp>
        <p:nvGrpSpPr>
          <p:cNvPr id="28" name="Gruppierung 27"/>
          <p:cNvGrpSpPr/>
          <p:nvPr/>
        </p:nvGrpSpPr>
        <p:grpSpPr>
          <a:xfrm>
            <a:off x="2623075" y="3037707"/>
            <a:ext cx="2140274" cy="1701599"/>
            <a:chOff x="5025863" y="2883364"/>
            <a:chExt cx="2140274" cy="1953002"/>
          </a:xfrm>
        </p:grpSpPr>
        <p:sp>
          <p:nvSpPr>
            <p:cNvPr id="29" name="Rechteck 28"/>
            <p:cNvSpPr/>
            <p:nvPr/>
          </p:nvSpPr>
          <p:spPr>
            <a:xfrm>
              <a:off x="5025863" y="3428999"/>
              <a:ext cx="2140274" cy="1407367"/>
            </a:xfrm>
            <a:prstGeom prst="rect">
              <a:avLst/>
            </a:prstGeom>
            <a:noFill/>
            <a:ln>
              <a:solidFill>
                <a:srgbClr val="214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My appointments at a glance and in detail. Plan, invite, share, and manage. All in one app and only accessible to me, no one else.</a:t>
              </a:r>
              <a:endPara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5025863" y="2883364"/>
              <a:ext cx="2140274" cy="545636"/>
            </a:xfrm>
            <a:prstGeom prst="rect">
              <a:avLst/>
            </a:prstGeom>
            <a:solidFill>
              <a:srgbClr val="46606D"/>
            </a:solidFill>
            <a:ln>
              <a:solidFill>
                <a:srgbClr val="21405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Calendar</a:t>
              </a:r>
            </a:p>
          </p:txBody>
        </p:sp>
      </p:grpSp>
      <p:grpSp>
        <p:nvGrpSpPr>
          <p:cNvPr id="31" name="Gruppierung 30"/>
          <p:cNvGrpSpPr/>
          <p:nvPr/>
        </p:nvGrpSpPr>
        <p:grpSpPr>
          <a:xfrm>
            <a:off x="7408642" y="3037707"/>
            <a:ext cx="2140274" cy="1701599"/>
            <a:chOff x="5025863" y="2883364"/>
            <a:chExt cx="2140274" cy="1953002"/>
          </a:xfrm>
        </p:grpSpPr>
        <p:sp>
          <p:nvSpPr>
            <p:cNvPr id="32" name="Rechteck 31"/>
            <p:cNvSpPr/>
            <p:nvPr/>
          </p:nvSpPr>
          <p:spPr>
            <a:xfrm>
              <a:off x="5025863" y="3429000"/>
              <a:ext cx="2140274" cy="1407366"/>
            </a:xfrm>
            <a:prstGeom prst="rect">
              <a:avLst/>
            </a:prstGeom>
            <a:noFill/>
            <a:ln>
              <a:solidFill>
                <a:srgbClr val="214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The central place for important files. Accessible from any of my devices. Easy to share with others but always secure.</a:t>
              </a:r>
              <a:endPara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5025863" y="2883364"/>
              <a:ext cx="2140274" cy="545636"/>
            </a:xfrm>
            <a:prstGeom prst="rect">
              <a:avLst/>
            </a:prstGeom>
            <a:solidFill>
              <a:srgbClr val="46606D"/>
            </a:solidFill>
            <a:ln>
              <a:solidFill>
                <a:srgbClr val="21405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File</a:t>
              </a:r>
              <a:b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</a:br>
              <a:r>
                <a:rPr lang="en-US" sz="16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Management</a:t>
              </a:r>
            </a:p>
          </p:txBody>
        </p:sp>
      </p:grpSp>
      <p:grpSp>
        <p:nvGrpSpPr>
          <p:cNvPr id="54" name="Gruppierung 53"/>
          <p:cNvGrpSpPr/>
          <p:nvPr/>
        </p:nvGrpSpPr>
        <p:grpSpPr>
          <a:xfrm>
            <a:off x="1303763" y="712373"/>
            <a:ext cx="9557795" cy="2325334"/>
            <a:chOff x="1303763" y="427910"/>
            <a:chExt cx="9557795" cy="2325334"/>
          </a:xfrm>
        </p:grpSpPr>
        <p:grpSp>
          <p:nvGrpSpPr>
            <p:cNvPr id="53" name="Gruppierung 52"/>
            <p:cNvGrpSpPr/>
            <p:nvPr/>
          </p:nvGrpSpPr>
          <p:grpSpPr>
            <a:xfrm>
              <a:off x="5041436" y="427910"/>
              <a:ext cx="2109127" cy="1677492"/>
              <a:chOff x="2056843" y="1427007"/>
              <a:chExt cx="2109127" cy="1677492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2056844" y="1427007"/>
                <a:ext cx="2109126" cy="61669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         </a:t>
                </a:r>
              </a:p>
            </p:txBody>
          </p:sp>
          <p:sp>
            <p:nvSpPr>
              <p:cNvPr id="35" name="Rechteck 34"/>
              <p:cNvSpPr/>
              <p:nvPr/>
            </p:nvSpPr>
            <p:spPr>
              <a:xfrm>
                <a:off x="2056843" y="2043704"/>
                <a:ext cx="2109127" cy="1060795"/>
              </a:xfrm>
              <a:prstGeom prst="rect">
                <a:avLst/>
              </a:prstGeom>
              <a:noFill/>
              <a:ln>
                <a:solidFill>
                  <a:srgbClr val="214057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My digital me.</a:t>
                </a:r>
                <a:b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</a:br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All that’s new combined </a:t>
                </a:r>
                <a:b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</a:br>
                <a:r>
                  <a:rPr 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in one comprehensive overview.</a:t>
                </a:r>
              </a:p>
            </p:txBody>
          </p:sp>
        </p:grpSp>
        <p:cxnSp>
          <p:nvCxnSpPr>
            <p:cNvPr id="37" name="Gerade Verbindung 36"/>
            <p:cNvCxnSpPr>
              <a:stCxn id="30" idx="0"/>
              <a:endCxn id="35" idx="2"/>
            </p:cNvCxnSpPr>
            <p:nvPr/>
          </p:nvCxnSpPr>
          <p:spPr>
            <a:xfrm flipV="1">
              <a:off x="3693212" y="2105402"/>
              <a:ext cx="2402788" cy="64784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>
              <a:stCxn id="27" idx="0"/>
              <a:endCxn id="35" idx="2"/>
            </p:cNvCxnSpPr>
            <p:nvPr/>
          </p:nvCxnSpPr>
          <p:spPr>
            <a:xfrm flipH="1" flipV="1">
              <a:off x="6096000" y="2105402"/>
              <a:ext cx="4765558" cy="64784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/>
            <p:cNvCxnSpPr>
              <a:stCxn id="8" idx="0"/>
              <a:endCxn id="35" idx="2"/>
            </p:cNvCxnSpPr>
            <p:nvPr/>
          </p:nvCxnSpPr>
          <p:spPr>
            <a:xfrm flipV="1">
              <a:off x="6080426" y="2105402"/>
              <a:ext cx="15574" cy="64784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41"/>
            <p:cNvCxnSpPr>
              <a:stCxn id="24" idx="0"/>
              <a:endCxn id="35" idx="2"/>
            </p:cNvCxnSpPr>
            <p:nvPr/>
          </p:nvCxnSpPr>
          <p:spPr>
            <a:xfrm flipV="1">
              <a:off x="1303763" y="2105402"/>
              <a:ext cx="4792237" cy="64784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>
              <a:stCxn id="33" idx="0"/>
              <a:endCxn id="35" idx="2"/>
            </p:cNvCxnSpPr>
            <p:nvPr/>
          </p:nvCxnSpPr>
          <p:spPr>
            <a:xfrm flipH="1" flipV="1">
              <a:off x="6096000" y="2105402"/>
              <a:ext cx="2382779" cy="64784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/>
          <p:cNvSpPr/>
          <p:nvPr/>
        </p:nvSpPr>
        <p:spPr>
          <a:xfrm>
            <a:off x="240295" y="5686730"/>
            <a:ext cx="11698070" cy="354199"/>
          </a:xfrm>
          <a:prstGeom prst="rect">
            <a:avLst/>
          </a:prstGeom>
          <a:solidFill>
            <a:srgbClr val="C54F6E">
              <a:alpha val="82353"/>
            </a:srgbClr>
          </a:solidFill>
          <a:ln>
            <a:solidFill>
              <a:srgbClr val="214057"/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Secure backup</a:t>
            </a:r>
          </a:p>
        </p:txBody>
      </p:sp>
      <p:sp>
        <p:nvSpPr>
          <p:cNvPr id="44" name="Rechteck 43"/>
          <p:cNvSpPr/>
          <p:nvPr/>
        </p:nvSpPr>
        <p:spPr>
          <a:xfrm>
            <a:off x="240295" y="6040929"/>
            <a:ext cx="11698069" cy="370648"/>
          </a:xfrm>
          <a:prstGeom prst="rect">
            <a:avLst/>
          </a:prstGeom>
          <a:noFill/>
          <a:ln>
            <a:solidFill>
              <a:srgbClr val="214057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 complete backup of the app and all your content. Securely saved and easily restored to any device. </a:t>
            </a:r>
            <a:r>
              <a:rPr lang="en-US" sz="1200" b="1">
                <a:solidFill>
                  <a:srgbClr val="C55266"/>
                </a:solidFill>
                <a:latin typeface="Source Sans Pro" charset="0"/>
                <a:ea typeface="Source Sans Pro" charset="0"/>
                <a:cs typeface="Source Sans Pro" charset="0"/>
              </a:rPr>
              <a:t>Fully encrypted, of course.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184232" y="897772"/>
            <a:ext cx="3562413" cy="11681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400" b="1" u="sng">
                <a:solidFill>
                  <a:srgbClr val="C55266"/>
                </a:solidFill>
                <a:latin typeface="Source Sans Pro" charset="0"/>
                <a:ea typeface="Source Sans Pro" charset="0"/>
                <a:cs typeface="Source Sans Pro" charset="0"/>
              </a:rPr>
              <a:t>HIGHLIGHTS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400">
                <a:solidFill>
                  <a:srgbClr val="C55266"/>
                </a:solidFill>
                <a:latin typeface="Source Sans Pro" charset="0"/>
                <a:ea typeface="Source Sans Pro" charset="0"/>
                <a:cs typeface="Source Sans Pro" charset="0"/>
              </a:rPr>
              <a:t>All-in-one app, synced across devices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400">
                <a:solidFill>
                  <a:srgbClr val="C55266"/>
                </a:solidFill>
                <a:latin typeface="Source Sans Pro" charset="0"/>
                <a:ea typeface="Source Sans Pro" charset="0"/>
                <a:cs typeface="Source Sans Pro" charset="0"/>
              </a:rPr>
              <a:t>Fully encrypted – no exception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400">
                <a:solidFill>
                  <a:srgbClr val="C55266"/>
                </a:solidFill>
                <a:latin typeface="Source Sans Pro" charset="0"/>
                <a:ea typeface="Source Sans Pro" charset="0"/>
                <a:cs typeface="Source Sans Pro" charset="0"/>
              </a:rPr>
              <a:t>Integrated digital communication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400">
                <a:solidFill>
                  <a:srgbClr val="C55266"/>
                </a:solidFill>
                <a:latin typeface="Source Sans Pro" charset="0"/>
                <a:ea typeface="Source Sans Pro" charset="0"/>
                <a:cs typeface="Source Sans Pro" charset="0"/>
              </a:rPr>
              <a:t>Confidentiality and privacy from A to Z</a:t>
            </a:r>
          </a:p>
        </p:txBody>
      </p:sp>
      <p:pic>
        <p:nvPicPr>
          <p:cNvPr id="45" name="Bild 44"/>
          <p:cNvPicPr>
            <a:picLocks noChangeAspect="1"/>
          </p:cNvPicPr>
          <p:nvPr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0" y="3098884"/>
            <a:ext cx="356683" cy="350668"/>
          </a:xfrm>
          <a:prstGeom prst="rect">
            <a:avLst/>
          </a:prstGeom>
        </p:spPr>
      </p:pic>
      <p:pic>
        <p:nvPicPr>
          <p:cNvPr id="55" name="Bild 54"/>
          <p:cNvPicPr>
            <a:picLocks noChangeAspect="1"/>
          </p:cNvPicPr>
          <p:nvPr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6216" y="3094264"/>
            <a:ext cx="356683" cy="350668"/>
          </a:xfrm>
          <a:prstGeom prst="rect">
            <a:avLst/>
          </a:prstGeom>
        </p:spPr>
      </p:pic>
      <p:pic>
        <p:nvPicPr>
          <p:cNvPr id="56" name="Bild 55"/>
          <p:cNvPicPr>
            <a:picLocks noChangeAspect="1"/>
          </p:cNvPicPr>
          <p:nvPr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904" y="3098884"/>
            <a:ext cx="356683" cy="350668"/>
          </a:xfrm>
          <a:prstGeom prst="rect">
            <a:avLst/>
          </a:prstGeom>
        </p:spPr>
      </p:pic>
      <p:pic>
        <p:nvPicPr>
          <p:cNvPr id="57" name="Bild 56"/>
          <p:cNvPicPr>
            <a:picLocks noChangeAspect="1"/>
          </p:cNvPicPr>
          <p:nvPr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6400" y="3098884"/>
            <a:ext cx="356683" cy="350668"/>
          </a:xfrm>
          <a:prstGeom prst="rect">
            <a:avLst/>
          </a:prstGeom>
        </p:spPr>
      </p:pic>
      <p:pic>
        <p:nvPicPr>
          <p:cNvPr id="58" name="Bild 57"/>
          <p:cNvPicPr>
            <a:picLocks noChangeAspect="1"/>
          </p:cNvPicPr>
          <p:nvPr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4903" y="3098884"/>
            <a:ext cx="356683" cy="350668"/>
          </a:xfrm>
          <a:prstGeom prst="rect">
            <a:avLst/>
          </a:prstGeom>
        </p:spPr>
      </p:pic>
      <p:pic>
        <p:nvPicPr>
          <p:cNvPr id="59" name="Bild 58"/>
          <p:cNvPicPr>
            <a:picLocks noChangeAspect="1"/>
          </p:cNvPicPr>
          <p:nvPr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1436" y="5661248"/>
            <a:ext cx="356683" cy="350668"/>
          </a:xfrm>
          <a:prstGeom prst="rect">
            <a:avLst/>
          </a:prstGeom>
          <a:ln>
            <a:noFill/>
            <a:prstDash val="sysDot"/>
          </a:ln>
        </p:spPr>
      </p:pic>
      <p:sp>
        <p:nvSpPr>
          <p:cNvPr id="46" name="Rechteck 45"/>
          <p:cNvSpPr/>
          <p:nvPr/>
        </p:nvSpPr>
        <p:spPr>
          <a:xfrm>
            <a:off x="233625" y="4827474"/>
            <a:ext cx="11698070" cy="354199"/>
          </a:xfrm>
          <a:prstGeom prst="rect">
            <a:avLst/>
          </a:prstGeom>
          <a:solidFill>
            <a:srgbClr val="46606D"/>
          </a:solidFill>
          <a:ln>
            <a:solidFill>
              <a:srgbClr val="21405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B2B administration, configuration &amp; management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Vertraulich  </a:t>
            </a:r>
            <a:endParaRPr lang="de-DE" sz="90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3</a:t>
            </a:fld>
            <a:endParaRPr lang="tr-TR"/>
          </a:p>
        </p:txBody>
      </p:sp>
      <p:sp>
        <p:nvSpPr>
          <p:cNvPr id="48" name="Rechteck 47"/>
          <p:cNvSpPr/>
          <p:nvPr/>
        </p:nvSpPr>
        <p:spPr>
          <a:xfrm>
            <a:off x="233625" y="5181672"/>
            <a:ext cx="11691401" cy="436885"/>
          </a:xfrm>
          <a:prstGeom prst="rect">
            <a:avLst/>
          </a:prstGeom>
          <a:noFill/>
          <a:ln>
            <a:solidFill>
              <a:srgbClr val="214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3" lvl="0" indent="-4763" algn="ctr">
              <a:defRPr/>
            </a:pPr>
            <a:b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Everything I need as an IT professional to roll out and operate the solution. With full data control and legal compliance.</a:t>
            </a:r>
            <a:b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5279187" y="369116"/>
            <a:ext cx="1680906" cy="273891"/>
            <a:chOff x="5457021" y="2620726"/>
            <a:chExt cx="1290873" cy="210338"/>
          </a:xfrm>
        </p:grpSpPr>
        <p:pic>
          <p:nvPicPr>
            <p:cNvPr id="47" name="Bild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7021" y="2631576"/>
              <a:ext cx="188640" cy="188640"/>
            </a:xfrm>
            <a:prstGeom prst="rect">
              <a:avLst/>
            </a:prstGeom>
          </p:spPr>
        </p:pic>
        <p:pic>
          <p:nvPicPr>
            <p:cNvPr id="50" name="Bild 49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950" y="2660398"/>
              <a:ext cx="307311" cy="130993"/>
            </a:xfrm>
            <a:prstGeom prst="rect">
              <a:avLst/>
            </a:prstGeom>
          </p:spPr>
        </p:pic>
        <p:pic>
          <p:nvPicPr>
            <p:cNvPr id="51" name="Bild 50"/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6" t="19740" r="69742" b="21070"/>
            <a:stretch/>
          </p:blipFill>
          <p:spPr>
            <a:xfrm>
              <a:off x="6152225" y="2620726"/>
              <a:ext cx="254373" cy="210338"/>
            </a:xfrm>
            <a:prstGeom prst="rect">
              <a:avLst/>
            </a:prstGeom>
          </p:spPr>
        </p:pic>
        <p:pic>
          <p:nvPicPr>
            <p:cNvPr id="60" name="Bild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1" t="72282" r="60216" b="4395"/>
            <a:stretch/>
          </p:blipFill>
          <p:spPr>
            <a:xfrm>
              <a:off x="6457165" y="2673712"/>
              <a:ext cx="290729" cy="124460"/>
            </a:xfrm>
            <a:prstGeom prst="rect">
              <a:avLst/>
            </a:prstGeom>
          </p:spPr>
        </p:pic>
      </p:grpSp>
      <p:pic>
        <p:nvPicPr>
          <p:cNvPr id="61" name="Bild 60"/>
          <p:cNvPicPr>
            <a:picLocks noChangeAspect="1"/>
          </p:cNvPicPr>
          <p:nvPr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141" y="831772"/>
            <a:ext cx="356683" cy="350668"/>
          </a:xfrm>
          <a:prstGeom prst="rect">
            <a:avLst/>
          </a:prstGeom>
        </p:spPr>
      </p:pic>
      <p:pic>
        <p:nvPicPr>
          <p:cNvPr id="49" name="Bild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1949" y="764704"/>
            <a:ext cx="902670" cy="5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30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Microservices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Service </a:t>
            </a:r>
            <a:r>
              <a:rPr lang="de-DE" dirty="0" err="1"/>
              <a:t>Orientated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(SOA++)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Small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grained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Loosely</a:t>
            </a:r>
            <a:r>
              <a:rPr lang="de-DE" dirty="0"/>
              <a:t> </a:t>
            </a:r>
            <a:r>
              <a:rPr lang="de-DE" dirty="0" err="1"/>
              <a:t>coupled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Modular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Domain </a:t>
            </a:r>
            <a:r>
              <a:rPr lang="de-DE" dirty="0" err="1"/>
              <a:t>Driven</a:t>
            </a:r>
            <a:r>
              <a:rPr lang="de-DE" dirty="0"/>
              <a:t> Design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/>
              <a:t>Gateway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/>
              <a:t>DB per </a:t>
            </a:r>
            <a:r>
              <a:rPr lang="de-DE" dirty="0" err="1"/>
              <a:t>service</a:t>
            </a:r>
            <a:endParaRPr lang="de-DE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/>
              <a:t>...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/>
              <a:t>Container per </a:t>
            </a:r>
            <a:r>
              <a:rPr lang="de-DE" dirty="0" err="1"/>
              <a:t>service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3081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Orchestration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Borg / </a:t>
            </a:r>
            <a:r>
              <a:rPr lang="de-DE" dirty="0" err="1"/>
              <a:t>Kubernetes</a:t>
            </a:r>
            <a:r>
              <a:rPr lang="de-DE" dirty="0"/>
              <a:t> / </a:t>
            </a:r>
            <a:r>
              <a:rPr lang="de-DE" dirty="0" err="1"/>
              <a:t>Mesos</a:t>
            </a:r>
            <a:r>
              <a:rPr lang="de-DE" dirty="0"/>
              <a:t> / </a:t>
            </a:r>
            <a:r>
              <a:rPr lang="de-DE" dirty="0" err="1"/>
              <a:t>Swarm</a:t>
            </a:r>
            <a:r>
              <a:rPr lang="de-DE" dirty="0"/>
              <a:t> ...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Scheduling</a:t>
            </a: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Scaling</a:t>
            </a:r>
            <a:endParaRPr lang="de-DE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?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/>
              <a:t>Discovery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578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Pets</a:t>
            </a:r>
            <a:r>
              <a:rPr lang="de-DE"/>
              <a:t> </a:t>
            </a:r>
            <a:r>
              <a:rPr lang="de-DE" err="1"/>
              <a:t>vs</a:t>
            </a:r>
            <a:r>
              <a:rPr lang="de-DE"/>
              <a:t> </a:t>
            </a:r>
            <a:r>
              <a:rPr lang="de-DE" err="1"/>
              <a:t>Cattle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Vertraulich  </a:t>
            </a:r>
            <a:endParaRPr lang="de-DE" sz="90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6</a:t>
            </a:fld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31" y="1690688"/>
            <a:ext cx="4216400" cy="421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092599"/>
            <a:ext cx="5128190" cy="34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 / CD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Continuous</a:t>
            </a:r>
            <a:r>
              <a:rPr lang="de-DE" dirty="0"/>
              <a:t> Integration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/>
              <a:t>Small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/>
              <a:t>Bias </a:t>
            </a:r>
            <a:r>
              <a:rPr lang="de-DE" dirty="0" err="1"/>
              <a:t>toward</a:t>
            </a:r>
            <a:r>
              <a:rPr lang="de-DE" dirty="0"/>
              <a:t> </a:t>
            </a:r>
            <a:r>
              <a:rPr lang="de-DE" dirty="0" err="1"/>
              <a:t>putting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/>
              <a:t>Feature </a:t>
            </a:r>
            <a:r>
              <a:rPr lang="de-DE" dirty="0" err="1"/>
              <a:t>toggles</a:t>
            </a:r>
            <a:endParaRPr lang="de-DE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de-DE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7</a:t>
            </a:fld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4100513" y="1128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79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 / CD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lvl="1" algn="just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 stand </a:t>
            </a:r>
            <a:r>
              <a:rPr lang="de-DE" dirty="0" err="1"/>
              <a:t>for</a:t>
            </a:r>
            <a:r>
              <a:rPr lang="de-DE" dirty="0"/>
              <a:t> in CD ?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8</a:t>
            </a:fld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4100513" y="1128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464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 / CD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4318" y="1932064"/>
            <a:ext cx="9720073" cy="403984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CCB7-A783-1B43-B414-8CE61A4717B4}" type="datetime3">
              <a:rPr lang="de-DE" smtClean="0"/>
              <a:t>24/04/2018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Vertraulich  </a:t>
            </a:r>
            <a:endParaRPr lang="de-DE" sz="9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65CF82-1D9A-C74C-9D0F-DA86FA043E40}" type="slidenum">
              <a:rPr lang="tr-TR" smtClean="0"/>
              <a:pPr/>
              <a:t>9</a:t>
            </a:fld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4100513" y="1128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24" y="1361856"/>
            <a:ext cx="4568551" cy="51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9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rabbler Farbwelt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F7B2A"/>
      </a:accent1>
      <a:accent2>
        <a:srgbClr val="C8D431"/>
      </a:accent2>
      <a:accent3>
        <a:srgbClr val="FFDF43"/>
      </a:accent3>
      <a:accent4>
        <a:srgbClr val="A81800"/>
      </a:accent4>
      <a:accent5>
        <a:srgbClr val="46606C"/>
      </a:accent5>
      <a:accent6>
        <a:srgbClr val="A4ACB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" id="{E14244D4-D0C6-1948-AC0C-6A518978398D}" vid="{112ADABA-7DAC-3D45-BC84-5B759386B5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Brabbler_PPT_Vorlage</Template>
  <TotalTime>8994</TotalTime>
  <Words>520</Words>
  <Application>Microsoft Macintosh PowerPoint</Application>
  <PresentationFormat>Widescreen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Courier New</vt:lpstr>
      <vt:lpstr>Source Sans Pro</vt:lpstr>
      <vt:lpstr>Source Sans Pro Light</vt:lpstr>
      <vt:lpstr>Source Sans Pro Semibold</vt:lpstr>
      <vt:lpstr>Symbol</vt:lpstr>
      <vt:lpstr>Wingdings</vt:lpstr>
      <vt:lpstr>Office-Design</vt:lpstr>
      <vt:lpstr>Brabbler AG</vt:lpstr>
      <vt:lpstr>Who am I?</vt:lpstr>
      <vt:lpstr>The Product</vt:lpstr>
      <vt:lpstr>Microservices</vt:lpstr>
      <vt:lpstr>Orchestration</vt:lpstr>
      <vt:lpstr>Pets vs Cattle</vt:lpstr>
      <vt:lpstr>CI / CD</vt:lpstr>
      <vt:lpstr>CI / CD</vt:lpstr>
      <vt:lpstr>CI / CD</vt:lpstr>
      <vt:lpstr>CI / CD @ Brabbler</vt:lpstr>
      <vt:lpstr>CI / CD @ Brabbler</vt:lpstr>
      <vt:lpstr>CI / CD @ Brabbler</vt:lpstr>
      <vt:lpstr>CI / CD</vt:lpstr>
      <vt:lpstr>Hands On (part I) – Create a service</vt:lpstr>
      <vt:lpstr>Hands On (part II) – Dockerize</vt:lpstr>
      <vt:lpstr>Hands On (part III) - Minikube</vt:lpstr>
      <vt:lpstr>Hands On (part IV) – Create first deployment</vt:lpstr>
      <vt:lpstr>Hands On (part V) – Play with service</vt:lpstr>
      <vt:lpstr>Hands On (part VI) – 2 services</vt:lpstr>
      <vt:lpstr>Thank you.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Cornelia Marr</dc:creator>
  <cp:keywords/>
  <dc:description/>
  <cp:lastModifiedBy>Keith Ball</cp:lastModifiedBy>
  <cp:revision>130</cp:revision>
  <cp:lastPrinted>2017-08-04T10:21:03Z</cp:lastPrinted>
  <dcterms:created xsi:type="dcterms:W3CDTF">2017-03-17T11:58:39Z</dcterms:created>
  <dcterms:modified xsi:type="dcterms:W3CDTF">2018-04-24T12:00:18Z</dcterms:modified>
  <cp:category/>
</cp:coreProperties>
</file>